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92" r:id="rId8"/>
    <p:sldId id="262" r:id="rId9"/>
    <p:sldId id="263" r:id="rId10"/>
    <p:sldId id="293" r:id="rId11"/>
    <p:sldId id="264" r:id="rId12"/>
    <p:sldId id="265" r:id="rId13"/>
    <p:sldId id="266" r:id="rId14"/>
    <p:sldId id="267" r:id="rId15"/>
    <p:sldId id="268" r:id="rId16"/>
    <p:sldId id="269" r:id="rId17"/>
    <p:sldId id="294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87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9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5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1E89-5285-4CDD-8F86-653FBD485C9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A176-04AF-446D-B1E8-3B5CA61B8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lfgang_Haken" TargetMode="External"/><Relationship Id="rId2" Type="http://schemas.openxmlformats.org/officeDocument/2006/relationships/hyperlink" Target="https://en.wikipedia.org/wiki/Kenneth_App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92%D0%B5%D0%BA%D1%82%D0%BE%D1%80%D0%BD%D0%B8%D0%B9_%D0%BF%D1%80%D0%BE%D1%81%D1%82%D1%96%D1%80" TargetMode="External"/><Relationship Id="rId3" Type="http://schemas.openxmlformats.org/officeDocument/2006/relationships/hyperlink" Target="https://uk.wikipedia.org/wiki/%D0%9C%D0%B0%D1%82%D0%B5%D0%BC%D0%B0%D1%82%D0%B8%D1%87%D0%BD%D1%96_%D1%81%D1%82%D1%80%D1%83%D0%BA%D1%82%D1%83%D1%80%D0%B8" TargetMode="External"/><Relationship Id="rId7" Type="http://schemas.openxmlformats.org/officeDocument/2006/relationships/hyperlink" Target="https://uk.wikipedia.org/wiki/%D0%9F%D0%BE%D0%BB%D0%B5_(%D0%B0%D0%BB%D0%B3%D0%B5%D0%B1%D1%80%D0%B0)" TargetMode="External"/><Relationship Id="rId2" Type="http://schemas.openxmlformats.org/officeDocument/2006/relationships/hyperlink" Target="https://uk.wikipedia.org/wiki/%D0%9C%D0%B0%D1%82%D0%B5%D0%BC%D0%B0%D1%82%D0%B8%D0%BA%D0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k.wikipedia.org/wiki/%D0%9C%D0%BE%D0%B4%D1%83%D0%BB%D1%8C_%D0%BD%D0%B0%D0%B4_%D0%BA%D1%96%D0%BB%D1%8C%D1%86%D0%B5%D0%BC" TargetMode="External"/><Relationship Id="rId5" Type="http://schemas.openxmlformats.org/officeDocument/2006/relationships/hyperlink" Target="https://uk.wikipedia.org/wiki/%D0%9A%D1%96%D0%BB%D1%8C%D1%86%D0%B5_(%D0%B0%D0%BB%D0%B3%D0%B5%D0%B1%D1%80%D0%B0)" TargetMode="External"/><Relationship Id="rId10" Type="http://schemas.openxmlformats.org/officeDocument/2006/relationships/hyperlink" Target="https://uk.wikipedia.org/wiki/%D0%9C%D0%B0%D1%82%D0%B5%D0%BC%D0%B0%D1%82%D0%B8%D1%87%D0%BD%D0%B0_%D1%81%D1%82%D1%80%D1%83%D0%BA%D1%82%D1%83%D1%80%D0%B0" TargetMode="External"/><Relationship Id="rId4" Type="http://schemas.openxmlformats.org/officeDocument/2006/relationships/hyperlink" Target="https://uk.wikipedia.org/wiki/%D0%93%D1%80%D1%83%D0%BF%D0%B0_(%D0%B0%D0%BB%D0%B3%D0%B5%D0%B1%D1%80%D0%B0)" TargetMode="External"/><Relationship Id="rId9" Type="http://schemas.openxmlformats.org/officeDocument/2006/relationships/hyperlink" Target="https://uk.wikipedia.org/wiki/%D0%91%D1%96%D1%94%D0%BA%D1%86%D1%96%D1%8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4958" TargetMode="External"/><Relationship Id="rId7" Type="http://schemas.openxmlformats.org/officeDocument/2006/relationships/hyperlink" Target="https://www.youtube.com/watch?v=SWoravHhsUU" TargetMode="External"/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dCKbRCUyop8" TargetMode="External"/><Relationship Id="rId5" Type="http://schemas.openxmlformats.org/officeDocument/2006/relationships/hyperlink" Target="https://www.youtube.com/watch?v=u8qPvzk0AfY" TargetMode="External"/><Relationship Id="rId4" Type="http://schemas.openxmlformats.org/officeDocument/2006/relationships/hyperlink" Target="https://research.nvidia.com/person/tero-karra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86%D0%B7%D0%BE%D0%BC%D0%BE%D1%80%D1%84%D1%96%D0%B7%D0%BC" TargetMode="External"/><Relationship Id="rId2" Type="http://schemas.openxmlformats.org/officeDocument/2006/relationships/hyperlink" Target="https://uk.wikipedia.org/wiki/%D0%90%D0%BD%D0%B3%D0%BB%D1%96%D0%B9%D1%81%D1%8C%D0%BA%D0%B0_%D0%BC%D0%BE%D0%B2%D0%B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k.wikipedia.org/wiki/%D0%9B%D1%8F%D0%BC%D0%B1%D0%B4%D0%B0-%D1%87%D0%B8%D1%81%D0%BB%D0%B5%D0%BD%D0%BD%D1%8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Coq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CompCer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There's%20a%20Mathematician%20In%20Your%20Compiler" TargetMode="External"/><Relationship Id="rId2" Type="http://schemas.openxmlformats.org/officeDocument/2006/relationships/hyperlink" Target="https://web.archive.org/web/20190311065634/https:/bernardopires.com/2013/10/try-logic-programming-a-gentle-introduction-to-prolo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antamagazine.org/univalent-foundations-redefines-mathematics-20150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wish.swi-prolog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mtClean="0"/>
              <a:t>Невидимий </a:t>
            </a:r>
            <a:r>
              <a:rPr lang="en-US" smtClean="0"/>
              <a:t>Prolog </a:t>
            </a:r>
            <a:r>
              <a:rPr lang="uk-UA" smtClean="0"/>
              <a:t/>
            </a:r>
            <a:br>
              <a:rPr lang="uk-UA" smtClean="0"/>
            </a:br>
            <a:r>
              <a:rPr lang="uk-UA" smtClean="0"/>
              <a:t>у кожному компіляторі С++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mtClean="0"/>
              <a:t>І ще щось про ізоморфізм Карі-Говарда, терми, типи, </a:t>
            </a:r>
          </a:p>
          <a:p>
            <a:r>
              <a:rPr lang="uk-UA" smtClean="0"/>
              <a:t>відносини між ними і як з усім цим боротися.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Програма скомпілюється </a:t>
            </a:r>
            <a:r>
              <a:rPr lang="" sz="2000" smtClean="0">
                <a:solidFill>
                  <a:srgbClr val="222222"/>
                </a:solidFill>
              </a:rPr>
              <a:t>якщо </a:t>
            </a:r>
            <a:r>
              <a:rPr lang="uk-UA" sz="2000" b="1" smtClean="0">
                <a:solidFill>
                  <a:srgbClr val="C00000"/>
                </a:solidFill>
              </a:rPr>
              <a:t>всі правила і факти визначені для заданих атомів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  <a:endParaRPr lang="en-US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22222"/>
                </a:solidFill>
              </a:rPr>
              <a:t>N. B. </a:t>
            </a:r>
            <a:r>
              <a:rPr lang="uk-UA" sz="2000">
                <a:solidFill>
                  <a:srgbClr val="222222"/>
                </a:solidFill>
              </a:rPr>
              <a:t>Але </a:t>
            </a:r>
            <a:r>
              <a:rPr lang="uk-UA" sz="2000">
                <a:solidFill>
                  <a:srgbClr val="222222"/>
                </a:solidFill>
              </a:rPr>
              <a:t>не </a:t>
            </a:r>
            <a:r>
              <a:rPr lang="uk-UA" sz="2000" smtClean="0">
                <a:solidFill>
                  <a:srgbClr val="222222"/>
                </a:solidFill>
              </a:rPr>
              <a:t>обов</a:t>
            </a:r>
            <a:r>
              <a:rPr lang="en-US" sz="2000" smtClean="0">
                <a:solidFill>
                  <a:srgbClr val="222222"/>
                </a:solidFill>
              </a:rPr>
              <a:t>’</a:t>
            </a:r>
            <a:r>
              <a:rPr lang="uk-UA" sz="2000" smtClean="0">
                <a:solidFill>
                  <a:srgbClr val="222222"/>
                </a:solidFill>
              </a:rPr>
              <a:t>язково злінкується!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        Лінкер нічого не знає про типи, він просто склеює шматки коду. 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        </a:t>
            </a:r>
            <a:r>
              <a:rPr lang="uk-UA" sz="2000" smtClean="0">
                <a:solidFill>
                  <a:srgbClr val="222222"/>
                </a:solidFill>
              </a:rPr>
              <a:t>Можна написати програму яка взагалі не матиме коду, </a:t>
            </a:r>
          </a:p>
          <a:p>
            <a:pPr>
              <a:lnSpc>
                <a:spcPct val="150000"/>
              </a:lnSpc>
            </a:pPr>
            <a:r>
              <a:rPr lang="uk-UA" sz="200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        але сам факт компіляції буде нести корисну інформацію про типи.</a:t>
            </a:r>
            <a:endParaRPr lang="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5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0645" y="48652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people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Bob{};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George{};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Steven{};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languages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Cpp{};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Prolog{};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class Assembly{};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facts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kind(George);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kind(Steven);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intelligent(Bob);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intelligent(Steven);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writes(George, Cpp);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void writes(Steven, Prolog);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5632" y="486520"/>
            <a:ext cx="50995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rule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check the rule for Bob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likes(Alice(), Bob());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5632" y="5026224"/>
            <a:ext cx="3968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Чи скомпілюється така програма?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3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605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15188" y="6057872"/>
            <a:ext cx="151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http://cpp.sh/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Історична довідка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Перша теорема доведена комп</a:t>
            </a:r>
            <a:r>
              <a:rPr lang="en-US" sz="2000" smtClean="0">
                <a:solidFill>
                  <a:srgbClr val="222222"/>
                </a:solidFill>
              </a:rPr>
              <a:t>’</a:t>
            </a:r>
            <a:r>
              <a:rPr lang="uk-UA" sz="2000" smtClean="0">
                <a:solidFill>
                  <a:srgbClr val="222222"/>
                </a:solidFill>
              </a:rPr>
              <a:t>ютером раніше за людину – це проблема чотирьох фарб.</a:t>
            </a:r>
          </a:p>
        </p:txBody>
      </p:sp>
      <p:pic>
        <p:nvPicPr>
          <p:cNvPr id="7170" name="Picture 2" descr="https://upload.wikimedia.org/wikipedia/commons/thumb/7/73/Map_of_Ukraine_Oblasts_simple_4_colors.svg/1280px-Map_of_Ukraine_Oblasts_simple_4_colo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20" y="2358254"/>
            <a:ext cx="4799663" cy="3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80942" y="2666819"/>
            <a:ext cx="63517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mtClean="0">
                <a:solidFill>
                  <a:srgbClr val="222222"/>
                </a:solidFill>
              </a:rPr>
              <a:t>Проблема 1</a:t>
            </a:r>
          </a:p>
          <a:p>
            <a:r>
              <a:rPr lang="uk-UA" smtClean="0">
                <a:solidFill>
                  <a:srgbClr val="222222"/>
                </a:solidFill>
              </a:rPr>
              <a:t>Скількі фарб необхідно щоб розфарбувати будь яку карту </a:t>
            </a:r>
          </a:p>
          <a:p>
            <a:r>
              <a:rPr lang="uk-UA" smtClean="0">
                <a:solidFill>
                  <a:srgbClr val="222222"/>
                </a:solidFill>
              </a:rPr>
              <a:t>і щоб жодні дві сміжні області не були пофарбовані однаково?</a:t>
            </a:r>
          </a:p>
          <a:p>
            <a:endParaRPr lang="uk-UA">
              <a:solidFill>
                <a:srgbClr val="222222"/>
              </a:solidFill>
            </a:endParaRPr>
          </a:p>
          <a:p>
            <a:r>
              <a:rPr lang="uk-UA" b="1" smtClean="0">
                <a:solidFill>
                  <a:srgbClr val="222222"/>
                </a:solidFill>
              </a:rPr>
              <a:t>Проблема 2</a:t>
            </a:r>
          </a:p>
          <a:p>
            <a:r>
              <a:rPr lang="uk-UA" smtClean="0">
                <a:solidFill>
                  <a:srgbClr val="222222"/>
                </a:solidFill>
              </a:rPr>
              <a:t>Чи завжди достатньо чотирьох?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Доведена у 1976 році </a:t>
            </a:r>
            <a:r>
              <a:rPr lang="uk-UA" smtClean="0">
                <a:solidFill>
                  <a:srgbClr val="222222"/>
                </a:solidFill>
              </a:rPr>
              <a:t>(потім у 1998 </a:t>
            </a:r>
            <a:r>
              <a:rPr lang="uk-UA" sz="1600" smtClean="0">
                <a:solidFill>
                  <a:srgbClr val="222222"/>
                </a:solidFill>
              </a:rPr>
              <a:t>(потім у 2005 на </a:t>
            </a:r>
            <a:r>
              <a:rPr lang="en-US" sz="1600" smtClean="0">
                <a:solidFill>
                  <a:srgbClr val="222222"/>
                </a:solidFill>
              </a:rPr>
              <a:t>Coq</a:t>
            </a:r>
            <a:r>
              <a:rPr lang="uk-UA" sz="1600" smtClean="0">
                <a:solidFill>
                  <a:srgbClr val="222222"/>
                </a:solidFill>
              </a:rPr>
              <a:t>)</a:t>
            </a:r>
            <a:r>
              <a:rPr lang="uk-UA" smtClean="0">
                <a:solidFill>
                  <a:srgbClr val="22222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hlinkClick r:id="rId2" tooltip="Kenneth Appel"/>
              </a:rPr>
              <a:t>Kenneth </a:t>
            </a:r>
            <a:r>
              <a:rPr lang="en-US" sz="2000">
                <a:hlinkClick r:id="rId2" tooltip="Kenneth Appel"/>
              </a:rPr>
              <a:t>Appel</a:t>
            </a:r>
            <a:r>
              <a:rPr lang="en-US" sz="2000"/>
              <a:t> </a:t>
            </a:r>
            <a:r>
              <a:rPr lang="uk-UA" sz="2000" smtClean="0"/>
              <a:t>і</a:t>
            </a:r>
            <a:r>
              <a:rPr lang="en-US" sz="2000"/>
              <a:t> </a:t>
            </a:r>
            <a:r>
              <a:rPr lang="en-US" sz="2000">
                <a:hlinkClick r:id="rId3" tooltip="Wolfgang Haken"/>
              </a:rPr>
              <a:t>Wolfgang Haken</a:t>
            </a:r>
            <a:r>
              <a:rPr lang="en-US" sz="2000"/>
              <a:t> </a:t>
            </a:r>
            <a:r>
              <a:rPr lang="uk-UA" sz="2000" smtClean="0"/>
              <a:t>з Університету Ілінойса. 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Нескінченна кількість мап зводилась до 1834 </a:t>
            </a:r>
            <a:r>
              <a:rPr lang="uk-UA" smtClean="0">
                <a:solidFill>
                  <a:srgbClr val="222222"/>
                </a:solidFill>
              </a:rPr>
              <a:t>(згодом звели до 1482 </a:t>
            </a:r>
            <a:r>
              <a:rPr lang="uk-UA" sz="1600" smtClean="0">
                <a:solidFill>
                  <a:srgbClr val="222222"/>
                </a:solidFill>
              </a:rPr>
              <a:t>(а згодом до 633)</a:t>
            </a:r>
            <a:r>
              <a:rPr lang="uk-UA" smtClean="0">
                <a:solidFill>
                  <a:srgbClr val="222222"/>
                </a:solidFill>
              </a:rPr>
              <a:t>)</a:t>
            </a:r>
            <a:r>
              <a:rPr lang="uk-UA" sz="2000" smtClean="0">
                <a:solidFill>
                  <a:srgbClr val="222222"/>
                </a:solidFill>
              </a:rPr>
              <a:t> конфігурацій.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Кожна конфігурація перевірялась машинним способом виключаючи контрприклад.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Комп’ютер працював приблизно тисячу годин і видав </a:t>
            </a:r>
            <a:r>
              <a:rPr lang="en-US" sz="2000" smtClean="0">
                <a:solidFill>
                  <a:srgbClr val="222222"/>
                </a:solidFill>
              </a:rPr>
              <a:t>400 </a:t>
            </a:r>
            <a:r>
              <a:rPr lang="uk-UA" sz="2000" smtClean="0">
                <a:solidFill>
                  <a:srgbClr val="222222"/>
                </a:solidFill>
              </a:rPr>
              <a:t>сторінок доведення.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" y="2965938"/>
            <a:ext cx="2228872" cy="3441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65231" y="3165229"/>
            <a:ext cx="75379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Математична спільнота неоднозначно сприйняла це доведення.</a:t>
            </a:r>
            <a:endParaRPr lang="en-US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безпомилково працює комп’ютер, чи коректний запрограмований алгоритм, чи коректні засади на яких працює апарат доведеня?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Чи коректно верифіковано 400 сторінок доведення?</a:t>
            </a:r>
          </a:p>
          <a:p>
            <a:pPr>
              <a:lnSpc>
                <a:spcPct val="150000"/>
              </a:lnSpc>
            </a:pPr>
            <a:endParaRPr lang="uk-UA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mtClean="0">
                <a:solidFill>
                  <a:srgbClr val="222222"/>
                </a:solidFill>
              </a:rPr>
              <a:t>Навіть у сучасному світі є певний скептицизм до машинних доведень.</a:t>
            </a:r>
          </a:p>
        </p:txBody>
      </p:sp>
    </p:spTree>
    <p:extLst>
      <p:ext uri="{BB962C8B-B14F-4D97-AF65-F5344CB8AC3E}">
        <p14:creationId xmlns:p14="http://schemas.microsoft.com/office/powerpoint/2010/main" val="297397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208965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Bernardo Pires</a:t>
            </a:r>
            <a:r>
              <a:rPr lang="uk-UA" sz="2000" smtClean="0">
                <a:solidFill>
                  <a:srgbClr val="222222"/>
                </a:solidFill>
              </a:rPr>
              <a:t> у </a:t>
            </a:r>
            <a:r>
              <a:rPr lang="en-US" sz="2000" smtClean="0">
                <a:solidFill>
                  <a:srgbClr val="222222"/>
                </a:solidFill>
              </a:rPr>
              <a:t>Try Logic Programming! A gentle introduction to Prolog</a:t>
            </a:r>
            <a:r>
              <a:rPr lang="uk-UA" sz="2000" smtClean="0">
                <a:solidFill>
                  <a:srgbClr val="222222"/>
                </a:solidFill>
              </a:rPr>
              <a:t>* пропонує простішу проблему.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9735" y="2788164"/>
            <a:ext cx="356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Нехай Пролог знайде нам таку конфігурацію чотирьох кольорів, якої достатньо для розфарбування мапи Германії.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9754" y="5849815"/>
            <a:ext cx="514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– </a:t>
            </a:r>
            <a:r>
              <a:rPr lang="uk-UA" smtClean="0"/>
              <a:t>Назарі доступна тільки через </a:t>
            </a:r>
            <a:r>
              <a:rPr lang="en-US" smtClean="0"/>
              <a:t>WayBack Machine</a:t>
            </a:r>
            <a:endParaRPr lang="en-US"/>
          </a:p>
        </p:txBody>
      </p:sp>
      <p:pic>
        <p:nvPicPr>
          <p:cNvPr id="9218" name="Picture 2" descr="https://web.archive.org/web/20160304015936/https:/bernardopires.com/wp-content/uploads/2013/09/map_coloring_germ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17"/>
            <a:ext cx="7280031" cy="37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1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11397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color(red).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color(green).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color(blue).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color(yellow).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neighbor(StateAColor, StateBColor) :- color(StateAColor),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color(StateBColor),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StateAColor \= StateBColor.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\= is the not equal operator */</a:t>
            </a:r>
          </a:p>
          <a:p>
            <a:endParaRPr lang="en-US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germany(SH, MV, HH, HB, NI, ST, BE, BB, SN, NW, HE, TH, RP, SL, BW, BY) :- 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neighbor(SH, NI), neighbor(SH, HH), neighbor(SH, MV), neighbor(HH, NI),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neighbor(MV, NI), neighbor(MV, BB), neighbor(NI, HB), neighbor(NI, BB),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neighbor(NI, ST), neighbor(NI, TH), neighbor(NI, HE), neighbor(NI, NW),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neighbor(ST, BB), neighbor(ST, SN), neighbor(ST, TH), neighbor(BB, BE),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neighbor(BB, SN), neighbor(NW, HE), neighbor(NW, RP), neighbor(SN, TH),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neighbor(SN, BY), neighbor(RP, SL), neighbor(RP, HE), neighbor(RP, BW),</a:t>
            </a:r>
          </a:p>
          <a:p>
            <a:r>
              <a:rPr lang="en-US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neighbor(HE, BW), neighbor(HE, TH), neighbor(HE, BY), neighbor(TH, BY),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neighbor(BW, BY).</a:t>
            </a:r>
          </a:p>
          <a:p>
            <a:endParaRPr lang="en-US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germany(</a:t>
            </a:r>
            <a:r>
              <a:rPr lang="en-US" b="1" smtClean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SH, MV, HH, HB, NI, ST, BE, BB, SN, NW, HE, TH, RP, SL, BW, BY</a:t>
            </a:r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97662" y="508749"/>
            <a:ext cx="85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Prolog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9900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85787"/>
            <a:ext cx="105918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8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212129"/>
            <a:ext cx="111397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colors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Yellow{};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Blue{};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Red{};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Green{};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color(Green);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AnyColor object can be Yellow, Blue, Red or Green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AnyColor : public Yellow, Blue, Red, Green {};</a:t>
            </a:r>
            <a:endParaRPr lang="uk-UA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169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color inequality (instead of \= orerator)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different(Yellow,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Red);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different(Blue,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different(Red, Green);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Yellow);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Blue);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different(Green, Red);</a:t>
            </a:r>
          </a:p>
          <a:p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6288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6883" y="5884984"/>
            <a:ext cx="989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Prolog – </a:t>
            </a:r>
            <a:r>
              <a:rPr lang="uk-UA" sz="3200" smtClean="0"/>
              <a:t>мова майбутнього (для будь-якого сьогодення)</a:t>
            </a:r>
            <a:endParaRPr 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37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621" y="3509857"/>
            <a:ext cx="10623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0" i="0" smtClean="0">
                <a:solidFill>
                  <a:srgbClr val="222222"/>
                </a:solidFill>
                <a:effectLst/>
              </a:rPr>
              <a:t>Дедуктивні логічні системи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 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[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Frederic Fitch </a:t>
            </a:r>
            <a:r>
              <a:rPr lang="en-US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1952]</a:t>
            </a:r>
            <a:r>
              <a:rPr lang="uk-UA" sz="2000" b="0" i="0" smtClean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en-US" sz="2000" b="1" smtClean="0"/>
              <a:t>→</a:t>
            </a:r>
            <a:r>
              <a:rPr lang="uk-UA" sz="2000" b="1" smtClean="0"/>
              <a:t> </a:t>
            </a:r>
            <a:endParaRPr lang="en-US" sz="2000" b="1" smtClean="0"/>
          </a:p>
          <a:p>
            <a:pPr lvl="1">
              <a:lnSpc>
                <a:spcPct val="150000"/>
              </a:lnSpc>
            </a:pPr>
            <a:r>
              <a:rPr lang="uk-UA" sz="2000" smtClean="0"/>
              <a:t>Доведення теорем через правило резолюцій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Robinson 1965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en-US" sz="2000" b="1" smtClean="0"/>
              <a:t>→ </a:t>
            </a:r>
          </a:p>
          <a:p>
            <a:pPr lvl="2">
              <a:lnSpc>
                <a:spcPct val="150000"/>
              </a:lnSpc>
            </a:pPr>
            <a:r>
              <a:rPr lang="en-US" sz="2000" smtClean="0"/>
              <a:t>Planner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[Carl Hewitt 1969] </a:t>
            </a:r>
            <a:r>
              <a:rPr lang="en-US" sz="2000" b="1" smtClean="0"/>
              <a:t>→ </a:t>
            </a:r>
          </a:p>
          <a:p>
            <a:pPr lvl="3">
              <a:lnSpc>
                <a:spcPct val="150000"/>
              </a:lnSpc>
            </a:pPr>
            <a:r>
              <a:rPr lang="en-US" sz="2000" smtClean="0"/>
              <a:t>Prolog (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PRO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grammation en </a:t>
            </a:r>
            <a:r>
              <a:rPr lang="en-US" sz="2000" b="1" i="0" smtClean="0">
                <a:solidFill>
                  <a:srgbClr val="222222"/>
                </a:solidFill>
                <a:effectLst/>
              </a:rPr>
              <a:t>LOG</a:t>
            </a:r>
            <a:r>
              <a:rPr lang="en-US" sz="2000" b="0" i="0" smtClean="0">
                <a:solidFill>
                  <a:srgbClr val="222222"/>
                </a:solidFill>
                <a:effectLst/>
              </a:rPr>
              <a:t>ique</a:t>
            </a:r>
            <a:r>
              <a:rPr lang="en-US" sz="2000" smtClean="0"/>
              <a:t>)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[Alain Colmerauer, Robert Kowalski 1971]</a:t>
            </a:r>
            <a:r>
              <a:rPr lang="en-US" sz="2000" smtClean="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551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neighborhood rule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Region1Color, typename Region2Color&gt;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neighbor(Region1Color, Region2Color)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color(Region1Color());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color(Region2Color());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different(Region1Color(), Region2Color());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848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567371"/>
            <a:ext cx="111397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map: neighborhood of regions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ZK, typename LV, typename IF, typename VL, typename CZ,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TP, typename RV, typename KM, typename ZH, typename VN,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OD, typename KV, typename CK, typename CH, typename MK,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typename KR, typename PT, typename KS, typename SM, typename DR,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typename CR, typename ZP, typename KH, typename DN, typename LH&gt;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ukraine(ZK zk, LV lv, IF iv, VL vl, CZ cz, TP tp, RV rv, KM km, ZH zh,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VN vn, OD od, KV kv, CK ck, CH ch, MK mk, KR kr, PT pt, KS ks,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SM sm, DR dr, CR cr, ZP zp, KH kh, DN dn, LH lh)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neighbor(zk, lv); neighbor(zk, iv); neighbor(lv, vl); neighbor(lv, rv);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neighbor(lv, tp); neighbor(lv, iv); neighbor(iv, tp); neighbor(iv, cz);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neighbor(vl, rv); neighbor(tp, rv); neighbor(tp, km); neighbor(tp, cz);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neighbor(cz, km); neighbor(cz, vn); neighbor(rv, km); neighbor(rv, zh);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neighbor(km, zh); neighbor(km, vn); neighbor(zh, kv); neighbor(zh, vn);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neighbor(vn, kv); neighbor(vn, ck); neighbor(vn, kr); neighbor(vn, od);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neighbor(od, kr); neighbor(od, mk); neighbor(kv, ch); neighbor(kv, pt);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neighbor(kv, ck); neighbor(ck, pt); neighbor(ck, kr); neighbor(ch, sm);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neighbor(ch, pt); neighbor(mk, kr); neighbor(mk, dr); neighbor(mk, ks);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neighbor(kr, pt); neighbor(kr, dr); neighbor(pt, sm); neighbor(pt, kh); 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neighbor(pt, dr); neighbor(sm, kh); neighbor(ks, cr); neighbor(ks, zp);</a:t>
            </a:r>
          </a:p>
          <a:p>
            <a:r>
              <a:rPr lang="en-US" sz="160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neighbor(dr, kh); neighbor(dr, dn); neighbor(dr, zp); neighbor(zp, dn);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neighbor(kh, lh); neighbor(kh, dn); neighbor(dn, lh);</a:t>
            </a:r>
          </a:p>
          <a:p>
            <a:r>
              <a:rPr lang="en-US" sz="16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160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355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620" y="1341091"/>
            <a:ext cx="11139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try to color the map of Ukraine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ukraine(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AnyColor(),AnyColor(),AnyColor(),AnyColor(),AnyColor(),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AnyColor(),AnyColor(),AnyColor(),AnyColor(),AnyColor());</a:t>
            </a:r>
          </a:p>
          <a:p>
            <a:r>
              <a:rPr lang="en-US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70621" y="508749"/>
            <a:ext cx="579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smtClean="0"/>
              <a:t>C++</a:t>
            </a: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4089246" y="5358843"/>
            <a:ext cx="41044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smtClean="0">
                <a:solidFill>
                  <a:schemeClr val="accent2">
                    <a:lumMod val="50000"/>
                  </a:schemeClr>
                </a:solidFill>
              </a:rPr>
              <a:t>Отже! Чи скомпілюється програма?</a:t>
            </a:r>
          </a:p>
        </p:txBody>
      </p:sp>
    </p:spTree>
    <p:extLst>
      <p:ext uri="{BB962C8B-B14F-4D97-AF65-F5344CB8AC3E}">
        <p14:creationId xmlns:p14="http://schemas.microsoft.com/office/powerpoint/2010/main" val="396978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C00000"/>
                </a:solidFill>
              </a:rPr>
              <a:t>Ні.</a:t>
            </a: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Принципова різниця між </a:t>
            </a:r>
            <a:r>
              <a:rPr lang="en-US" sz="2000" smtClean="0">
                <a:solidFill>
                  <a:srgbClr val="222222"/>
                </a:solidFill>
              </a:rPr>
              <a:t>Prolog </a:t>
            </a:r>
            <a:r>
              <a:rPr lang="uk-UA" sz="2000" smtClean="0">
                <a:solidFill>
                  <a:srgbClr val="222222"/>
                </a:solidFill>
              </a:rPr>
              <a:t>і компіляцією (і не С++, а будь-якою):</a:t>
            </a:r>
          </a:p>
          <a:p>
            <a:pPr algn="ctr">
              <a:lnSpc>
                <a:spcPct val="150000"/>
              </a:lnSpc>
            </a:pPr>
            <a:r>
              <a:rPr lang="uk-UA" sz="4000" b="1" smtClean="0">
                <a:solidFill>
                  <a:srgbClr val="222222"/>
                </a:solidFill>
              </a:rPr>
              <a:t>компіляція мусить бути однозначною!</a:t>
            </a:r>
          </a:p>
        </p:txBody>
      </p:sp>
    </p:spTree>
    <p:extLst>
      <p:ext uri="{BB962C8B-B14F-4D97-AF65-F5344CB8AC3E}">
        <p14:creationId xmlns:p14="http://schemas.microsoft.com/office/powerpoint/2010/main" val="108863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4471" y="5831378"/>
            <a:ext cx="39411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симпатизує Аліса?</a:t>
            </a:r>
          </a:p>
        </p:txBody>
      </p:sp>
    </p:spTree>
    <p:extLst>
      <p:ext uri="{BB962C8B-B14F-4D97-AF65-F5344CB8AC3E}">
        <p14:creationId xmlns:p14="http://schemas.microsoft.com/office/powerpoint/2010/main" val="205619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5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Whom).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4538" y="5831378"/>
            <a:ext cx="4630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Питання! Кому тепер симпатизує Аліса?</a:t>
            </a:r>
          </a:p>
        </p:txBody>
      </p:sp>
      <p:sp>
        <p:nvSpPr>
          <p:cNvPr id="3" name="Curved Left Arrow 2"/>
          <p:cNvSpPr/>
          <p:nvPr/>
        </p:nvSpPr>
        <p:spPr>
          <a:xfrm flipH="1">
            <a:off x="761999" y="621322"/>
            <a:ext cx="269631" cy="4806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3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919162"/>
            <a:ext cx="7258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</a:t>
            </a:r>
            <a:r>
              <a:rPr lang="en-US" sz="2000" smtClean="0">
                <a:solidFill>
                  <a:srgbClr val="222222"/>
                </a:solidFill>
              </a:rPr>
              <a:t>Prolog, </a:t>
            </a:r>
            <a:r>
              <a:rPr lang="uk-UA" sz="2000" smtClean="0">
                <a:solidFill>
                  <a:srgbClr val="222222"/>
                </a:solidFill>
              </a:rPr>
              <a:t>обирати першу ліпшу правду серед можливих – нормально і прагматично.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Правда лишається правдою для будь-якого результата.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Це спосіб уникнути комбінаторного взриву.</a:t>
            </a:r>
            <a:endParaRPr lang="en-US" sz="200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Компілятор має бути однозначним.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 можна щоб від порядку функцій (в будь-якому сенсі) змінювався кінцевий код.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Неоднозначність в типах скоріш за все означає помилку.</a:t>
            </a:r>
          </a:p>
        </p:txBody>
      </p:sp>
    </p:spTree>
    <p:extLst>
      <p:ext uri="{BB962C8B-B14F-4D97-AF65-F5344CB8AC3E}">
        <p14:creationId xmlns:p14="http://schemas.microsoft.com/office/powerpoint/2010/main" val="20133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Атом</a:t>
            </a:r>
            <a:r>
              <a:rPr lang="uk-UA" sz="2000"/>
              <a:t> – літера</a:t>
            </a:r>
            <a:r>
              <a:rPr lang="uk-UA" sz="2000" smtClean="0"/>
              <a:t>, с</a:t>
            </a:r>
            <a:r>
              <a:rPr lang="" sz="2000" smtClean="0"/>
              <a:t>лово або нав</a:t>
            </a:r>
            <a:r>
              <a:rPr lang="uk-UA" sz="2000" smtClean="0"/>
              <a:t>і</a:t>
            </a:r>
            <a:r>
              <a:rPr lang="" sz="2000" smtClean="0"/>
              <a:t>ть речення</a:t>
            </a:r>
            <a:r>
              <a:rPr lang="uk-UA" sz="2000" smtClean="0"/>
              <a:t> але за визначенням нероздільне*: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alice</a:t>
            </a:r>
            <a:r>
              <a:rPr lang="en-US" sz="2000" smtClean="0"/>
              <a:t>, 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‘year 2020’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Число</a:t>
            </a:r>
            <a:r>
              <a:rPr lang="uk-UA" sz="2000" smtClean="0"/>
              <a:t> – цілочисельне або з плаваючою точкою: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10.25</a:t>
            </a:r>
            <a:r>
              <a:rPr lang="en-US" sz="2000" smtClean="0"/>
              <a:t>, </a:t>
            </a:r>
            <a:r>
              <a:rPr lang="uk-UA" sz="2000" b="1" i="1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000" b="1" i="1" smtClean="0">
                <a:solidFill>
                  <a:schemeClr val="accent6">
                    <a:lumMod val="50000"/>
                  </a:schemeClr>
                </a:solidFill>
              </a:rPr>
              <a:t>.25e-8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Составний терм</a:t>
            </a:r>
            <a:r>
              <a:rPr lang="uk-UA" sz="2000" smtClean="0"/>
              <a:t> – списки, строки, все що складається із простих термів</a:t>
            </a:r>
            <a:endParaRPr lang="en-US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Все що відбувається у світі Прологу, виражається </a:t>
            </a:r>
            <a:r>
              <a:rPr lang="uk-UA" sz="2000" b="1" smtClean="0">
                <a:solidFill>
                  <a:srgbClr val="C00000"/>
                </a:solidFill>
              </a:rPr>
              <a:t>терм</a:t>
            </a:r>
            <a:r>
              <a:rPr lang="uk-UA" sz="2000" smtClean="0">
                <a:solidFill>
                  <a:srgbClr val="222222"/>
                </a:solidFill>
              </a:rPr>
              <a:t>ами.</a:t>
            </a:r>
            <a:endParaRPr lang="en-US" sz="2000" b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6036768" y="5860922"/>
            <a:ext cx="542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* уявіть собі константу з унікальним ідентифікатором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23293" y="2026477"/>
            <a:ext cx="8393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Ізоморфізм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— це дуже загальне поняття, яке використовується в різних розділах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Математика"/>
              </a:rPr>
              <a:t>математики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 Тобто, якщо задані дві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Математичні структури"/>
              </a:rPr>
              <a:t>математичні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одного виду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Група (алгебра)"/>
              </a:rPr>
              <a:t>групи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5" tooltip="Кільце (алгебра)"/>
              </a:rPr>
              <a:t>кільця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6" tooltip="Модуль над кільцем"/>
              </a:rPr>
              <a:t>модулі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7" tooltip="Поле (алгебра)"/>
              </a:rPr>
              <a:t>поля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8" tooltip="Векторний простір"/>
              </a:rPr>
              <a:t>векторні простори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), то взаємнооднозначне відображення (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9" tooltip="Бієкція"/>
              </a:rPr>
              <a:t>бієкція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) елементів однієї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10" tooltip="Математична структура"/>
              </a:rPr>
              <a:t>математичної структури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на іншу, що зберігатиме структуру, є ізоморфізмом.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78" y="422031"/>
            <a:ext cx="4472735" cy="4478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401378"/>
            <a:ext cx="6295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Сігізмунд Карлович Йоц* – невидатний математик 21 сторіччя. Спеціаліст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із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мультиплікативних матричних груп</a:t>
            </a:r>
            <a:r>
              <a:rPr lang="en-US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програмування в </a:t>
            </a:r>
            <a:r>
              <a:rPr lang="en-US" smtClean="0">
                <a:solidFill>
                  <a:srgbClr val="222222"/>
                </a:solidFill>
                <a:latin typeface="Arial" panose="020B0604020202020204" pitchFamily="34" charset="0"/>
              </a:rPr>
              <a:t>uint32_t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 із перповненням**.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89708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mtClean="0"/>
              <a:t>*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en-US" sz="2000" smtClean="0"/>
              <a:t>Imagined </a:t>
            </a:r>
            <a:r>
              <a:rPr lang="en-US" sz="2000"/>
              <a:t>by a GAN (</a:t>
            </a:r>
            <a:r>
              <a:rPr lang="en-US" sz="2000">
                <a:hlinkClick r:id="rId2"/>
              </a:rPr>
              <a:t>generative adversarial </a:t>
            </a:r>
            <a:r>
              <a:rPr lang="en-US" sz="2000" smtClean="0">
                <a:hlinkClick r:id="rId2"/>
              </a:rPr>
              <a:t>network)</a:t>
            </a:r>
            <a:r>
              <a:rPr lang="uk-UA" sz="2000"/>
              <a:t> </a:t>
            </a:r>
            <a:r>
              <a:rPr lang="en-US" sz="2000" smtClean="0">
                <a:hlinkClick r:id="rId3"/>
              </a:rPr>
              <a:t>StyleGAN2</a:t>
            </a:r>
            <a:r>
              <a:rPr lang="en-US" sz="2000"/>
              <a:t> (Dec 2019</a:t>
            </a:r>
            <a:r>
              <a:rPr lang="en-US" sz="2000" smtClean="0"/>
              <a:t>)</a:t>
            </a:r>
            <a:endParaRPr lang="uk-UA" sz="2000" smtClean="0"/>
          </a:p>
          <a:p>
            <a:r>
              <a:rPr lang="en-US" sz="2000"/>
              <a:t> </a:t>
            </a:r>
            <a:r>
              <a:rPr lang="uk-UA" sz="2000" smtClean="0"/>
              <a:t>    </a:t>
            </a:r>
            <a:r>
              <a:rPr lang="en-US" sz="2000"/>
              <a:t> </a:t>
            </a:r>
            <a:r>
              <a:rPr lang="uk-UA" sz="2000" smtClean="0"/>
              <a:t>   </a:t>
            </a:r>
            <a:r>
              <a:rPr lang="en-US" sz="2000" smtClean="0">
                <a:hlinkClick r:id="rId4"/>
              </a:rPr>
              <a:t>Karras</a:t>
            </a:r>
            <a:r>
              <a:rPr lang="en-US" sz="2000"/>
              <a:t> et al. and </a:t>
            </a:r>
            <a:r>
              <a:rPr lang="en-US" sz="2000" smtClean="0"/>
              <a:t>Nvidia</a:t>
            </a:r>
            <a:r>
              <a:rPr lang="uk-UA" sz="2000" smtClean="0"/>
              <a:t> </a:t>
            </a:r>
            <a:r>
              <a:rPr lang="en-US" sz="2000" smtClean="0"/>
              <a:t>Don't </a:t>
            </a:r>
            <a:r>
              <a:rPr lang="en-US" sz="2000"/>
              <a:t>panic. Learn how it works </a:t>
            </a:r>
            <a:r>
              <a:rPr lang="en-US" sz="2000">
                <a:hlinkClick r:id="rId5"/>
              </a:rPr>
              <a:t>[1]</a:t>
            </a:r>
            <a:r>
              <a:rPr lang="en-US" sz="2000"/>
              <a:t> </a:t>
            </a:r>
            <a:r>
              <a:rPr lang="en-US" sz="2000">
                <a:hlinkClick r:id="rId6"/>
              </a:rPr>
              <a:t>[2]</a:t>
            </a:r>
            <a:r>
              <a:rPr lang="en-US" sz="2000"/>
              <a:t> </a:t>
            </a:r>
            <a:r>
              <a:rPr lang="en-US" sz="2000">
                <a:hlinkClick r:id="rId7"/>
              </a:rPr>
              <a:t>[3</a:t>
            </a:r>
            <a:r>
              <a:rPr lang="en-US" sz="2000" smtClean="0">
                <a:hlinkClick r:id="rId7"/>
              </a:rPr>
              <a:t>]</a:t>
            </a:r>
            <a:endParaRPr lang="uk-UA" sz="2000" smtClean="0"/>
          </a:p>
          <a:p>
            <a:endParaRPr lang="uk-UA" sz="2000"/>
          </a:p>
          <a:p>
            <a:r>
              <a:rPr lang="uk-UA" sz="2000" smtClean="0"/>
              <a:t>** </a:t>
            </a:r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Мультиплікативна група квадратних матриць ізоморфна групі</a:t>
            </a:r>
          </a:p>
          <a:p>
            <a:r>
              <a:rPr lang="uk-UA" sz="20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Arial" panose="020B0604020202020204" pitchFamily="34" charset="0"/>
              </a:rPr>
              <a:t>         цілочисельних вичетів.</a:t>
            </a:r>
          </a:p>
          <a:p>
            <a:endParaRPr lang="uk-UA" sz="200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uk-UA" sz="2000" b="1" smtClean="0">
                <a:solidFill>
                  <a:srgbClr val="222222"/>
                </a:solidFill>
                <a:latin typeface="Arial" panose="020B0604020202020204" pitchFamily="34" charset="0"/>
              </a:rPr>
              <a:t>Група</a:t>
            </a:r>
            <a:endParaRPr lang="uk-UA" sz="2000" b="1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uk-UA" sz="2000"/>
              <a:t>Впорядкована пара </a:t>
            </a:r>
            <a:r>
              <a:rPr lang="en-US" sz="2000" smtClean="0"/>
              <a:t>&lt;G, *&gt;, </a:t>
            </a:r>
            <a:r>
              <a:rPr lang="uk-UA" sz="2000"/>
              <a:t>де </a:t>
            </a:r>
            <a:r>
              <a:rPr lang="en-US" sz="2000" smtClean="0"/>
              <a:t>G </a:t>
            </a:r>
            <a:r>
              <a:rPr lang="en-US" sz="2000"/>
              <a:t>– </a:t>
            </a:r>
            <a:r>
              <a:rPr lang="uk-UA" sz="2000"/>
              <a:t>непорожня </a:t>
            </a:r>
            <a:r>
              <a:rPr lang="uk-UA" sz="2000" smtClean="0"/>
              <a:t>множина</a:t>
            </a:r>
            <a:r>
              <a:rPr lang="en-US" sz="2000" smtClean="0"/>
              <a:t>, * - </a:t>
            </a:r>
            <a:r>
              <a:rPr lang="uk-UA" sz="2000" smtClean="0"/>
              <a:t>бінарна операція, якщо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smtClean="0"/>
              <a:t>∀ a </a:t>
            </a:r>
            <a:r>
              <a:rPr lang="en-US" smtClean="0"/>
              <a:t>∈</a:t>
            </a:r>
            <a:r>
              <a:rPr lang="en-US" sz="2000" smtClean="0"/>
              <a:t> G, b </a:t>
            </a:r>
            <a:r>
              <a:rPr lang="en-US" sz="2000"/>
              <a:t>∈ </a:t>
            </a:r>
            <a:r>
              <a:rPr lang="en-US" sz="2000" smtClean="0"/>
              <a:t>G, c </a:t>
            </a:r>
            <a:r>
              <a:rPr lang="en-US" sz="2000"/>
              <a:t>∈ </a:t>
            </a:r>
            <a:r>
              <a:rPr lang="en-US" sz="2000" smtClean="0"/>
              <a:t>G : </a:t>
            </a:r>
            <a:r>
              <a:rPr lang="uk-UA" sz="2000" smtClean="0"/>
              <a:t>(</a:t>
            </a:r>
            <a:r>
              <a:rPr lang="en-US" sz="2000" smtClean="0"/>
              <a:t>a*b)*c = a*(b*c)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/>
              <a:t>∀ a ∈ </a:t>
            </a:r>
            <a:r>
              <a:rPr lang="en-US" sz="2000" smtClean="0"/>
              <a:t>G, ∃ e : a * e = e * a =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/>
              <a:t>∀ </a:t>
            </a:r>
            <a:r>
              <a:rPr lang="en-US" sz="2000" smtClean="0"/>
              <a:t>a ∈ G, ∃ a’ : a’ * a = a * a’ = e</a:t>
            </a:r>
          </a:p>
          <a:p>
            <a:pPr marL="457200" indent="-457200">
              <a:buAutoNum type="arabicPeriod"/>
            </a:pPr>
            <a:endParaRPr lang="en-US" sz="2000" smtClean="0"/>
          </a:p>
          <a:p>
            <a:r>
              <a:rPr lang="uk-UA" sz="2000" smtClean="0"/>
              <a:t>Всі теореми виводяться із аксіом групи. Отже, як і із перекладом, якщо ми лишимо аксіоми, але поміняємо «матриця» на «цілочисельний вичет», «*» на «+», а «</a:t>
            </a:r>
            <a:r>
              <a:rPr lang="" sz="2000" smtClean="0"/>
              <a:t>Е</a:t>
            </a:r>
            <a:r>
              <a:rPr lang="uk-UA" sz="2000" smtClean="0"/>
              <a:t>»</a:t>
            </a:r>
            <a:r>
              <a:rPr lang="" sz="2000" smtClean="0"/>
              <a:t> </a:t>
            </a:r>
            <a:r>
              <a:rPr lang="uk-UA" sz="2000" smtClean="0"/>
              <a:t>на «0», все що ми понавиводили з аксіом, лишатиметься правдою.</a:t>
            </a:r>
            <a:endParaRPr lang="en-US" sz="2000"/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02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>
                <a:solidFill>
                  <a:srgbClr val="222222"/>
                </a:solidFill>
                <a:latin typeface="Arial" panose="020B0604020202020204" pitchFamily="34" charset="0"/>
              </a:rPr>
              <a:t>Відповідність Каррі — Говарда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(ізоморфізм Каррі — Говарда,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Curry-Howard Isomorphism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теорема, або точніше ряд теорем, що показують структурну еквівалентність між математичними доведеннями та програмами, або обчисленнями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2" tooltip="Англійська мова"/>
              </a:rPr>
              <a:t>англ.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computations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Ця еквівалентність може бути формалізована у вигляді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3" tooltip="Ізоморфізм"/>
              </a:rPr>
              <a:t>ізоморфізму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 між логічними системами і типізованими </a:t>
            </a:r>
            <a:r>
              <a:rPr lang="uk-UA">
                <a:solidFill>
                  <a:srgbClr val="0B0080"/>
                </a:solidFill>
                <a:latin typeface="Arial" panose="020B0604020202020204" pitchFamily="34" charset="0"/>
                <a:hlinkClick r:id="rId4" tooltip="Лямбда-числення"/>
              </a:rPr>
              <a:t>лямбда-численнями</a:t>
            </a:r>
            <a:r>
              <a:rPr lang="uk-UA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2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 – це не зовсім про формальні логічні системи, а радше про бектрекінг.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С++</a:t>
            </a:r>
            <a:r>
              <a:rPr lang="uk-UA" sz="2000">
                <a:solidFill>
                  <a:srgbClr val="222222"/>
                </a:solidFill>
              </a:rPr>
              <a:t> – </a:t>
            </a:r>
            <a:r>
              <a:rPr lang="uk-UA" sz="2000" smtClean="0">
                <a:solidFill>
                  <a:srgbClr val="222222"/>
                </a:solidFill>
              </a:rPr>
              <a:t>це не зовсім про типізоване лямбда-счислення, а радше про автоматизацію асемблера.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Для нас (інженерів) ізоморфізм Карі-Говарда – це радше аналогія і метафора*.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4054" y="5199349"/>
            <a:ext cx="378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/>
              <a:t>Втім для математиків, </a:t>
            </a:r>
          </a:p>
          <a:p>
            <a:r>
              <a:rPr lang="uk-UA" smtClean="0"/>
              <a:t>      це робочий інструмент</a:t>
            </a:r>
            <a:r>
              <a:rPr lang="en-US" smtClean="0"/>
              <a:t>**</a:t>
            </a:r>
            <a:endParaRPr lang="uk-UA" smtClean="0"/>
          </a:p>
          <a:p>
            <a:r>
              <a:rPr lang="uk-UA" smtClean="0"/>
              <a:t>     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://en.wikipedia.org/wiki/Coq</a:t>
            </a:r>
            <a:endParaRPr lang="en-US"/>
          </a:p>
        </p:txBody>
      </p:sp>
      <p:pic>
        <p:nvPicPr>
          <p:cNvPr id="1026" name="Picture 2" descr="File:Coq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19" y="5184764"/>
            <a:ext cx="628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73530" y="5213934"/>
            <a:ext cx="4538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mtClean="0"/>
              <a:t>*</a:t>
            </a:r>
            <a:r>
              <a:rPr lang="en-US" smtClean="0"/>
              <a:t>*</a:t>
            </a:r>
            <a:r>
              <a:rPr lang="uk-UA" smtClean="0">
                <a:solidFill>
                  <a:srgbClr val="222222"/>
                </a:solidFill>
              </a:rPr>
              <a:t> </a:t>
            </a:r>
            <a:r>
              <a:rPr lang="uk-UA">
                <a:solidFill>
                  <a:srgbClr val="222222"/>
                </a:solidFill>
              </a:rPr>
              <a:t>– </a:t>
            </a:r>
            <a:r>
              <a:rPr lang="uk-UA" smtClean="0"/>
              <a:t>Який використания для створення, </a:t>
            </a:r>
          </a:p>
          <a:p>
            <a:r>
              <a:rPr lang="uk-UA" smtClean="0"/>
              <a:t>        інструменту для інженерії</a:t>
            </a:r>
          </a:p>
          <a:p>
            <a:r>
              <a:rPr lang="uk-UA" smtClean="0"/>
              <a:t>     </a:t>
            </a:r>
            <a:r>
              <a:rPr lang="en-US" smtClean="0"/>
              <a:t> </a:t>
            </a:r>
            <a:r>
              <a:rPr lang="uk-UA" smtClean="0"/>
              <a:t> </a:t>
            </a:r>
            <a:r>
              <a:rPr lang="en-US" smtClean="0"/>
              <a:t> </a:t>
            </a:r>
            <a:r>
              <a:rPr lang="en-US">
                <a:hlinkClick r:id="rId4"/>
              </a:rPr>
              <a:t>https://en.wikipedia.org/wiki/CompCert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253" y="5209795"/>
            <a:ext cx="927469" cy="9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9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Але!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Сам факт того що програма компілюється вже щось доводить.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саме, що відношення виведенних типів узгоджується із відношеннями типів заданими явно.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Тобто тільки те, що існуючий код не заважає писати код новий.</a:t>
            </a: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Є думка, що існуючий код, диктуючі «правильні» відношення типів, має допомагати писати новий. Практично це означає, що писати треба одразу двома мовами: С++ і «</a:t>
            </a:r>
            <a:r>
              <a:rPr lang="en-US" sz="2000" smtClean="0">
                <a:solidFill>
                  <a:srgbClr val="222222"/>
                </a:solidFill>
              </a:rPr>
              <a:t>Prolog</a:t>
            </a:r>
            <a:r>
              <a:rPr lang="uk-UA" sz="2000" smtClean="0">
                <a:solidFill>
                  <a:srgbClr val="222222"/>
                </a:solidFill>
              </a:rPr>
              <a:t>»</a:t>
            </a:r>
            <a:r>
              <a:rPr lang="en-US" sz="2000" smtClean="0">
                <a:solidFill>
                  <a:srgbClr val="222222"/>
                </a:solidFill>
              </a:rPr>
              <a:t>.</a:t>
            </a: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98" y="574431"/>
            <a:ext cx="4386296" cy="4407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85038" y="5401377"/>
            <a:ext cx="5773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Микола Йович Непростий – </a:t>
            </a:r>
            <a:r>
              <a:rPr lang="uk-UA" strike="sngStrike" smtClean="0">
                <a:solidFill>
                  <a:srgbClr val="222222"/>
                </a:solidFill>
                <a:latin typeface="Arial" panose="020B0604020202020204" pitchFamily="34" charset="0"/>
              </a:rPr>
              <a:t>інженер-програміст 2-категорії на овочебазі</a:t>
            </a:r>
            <a:r>
              <a:rPr lang="uk-UA" smtClean="0">
                <a:solidFill>
                  <a:srgbClr val="222222"/>
                </a:solidFill>
                <a:latin typeface="Arial" panose="020B0604020202020204" pitchFamily="34" charset="0"/>
              </a:rPr>
              <a:t>. Фермер-дауншифтер.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7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91468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Ідіома </a:t>
            </a:r>
            <a:r>
              <a:rPr lang="en-US" sz="2000" smtClean="0">
                <a:solidFill>
                  <a:srgbClr val="222222"/>
                </a:solidFill>
              </a:rPr>
              <a:t>apples to oragnes</a:t>
            </a:r>
            <a:endParaRPr lang="uk-UA" sz="200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Микола Йович впевнений що не можна порівнювати яблука і апельсини.</a:t>
            </a:r>
            <a:r>
              <a:rPr lang="en-US" sz="2000" smtClean="0">
                <a:solidFill>
                  <a:srgbClr val="222222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На його нещастя, працює він на овочебазі. Виявляється що: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Можна і навіть треба, якщо того потребує бізнес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Бізнес логіка </a:t>
            </a:r>
            <a:r>
              <a:rPr lang="en-US" sz="2000" smtClean="0"/>
              <a:t>≠</a:t>
            </a:r>
            <a:r>
              <a:rPr lang="uk-UA" sz="2000" smtClean="0"/>
              <a:t> математична логіка.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uk-UA" sz="2000" smtClean="0">
                <a:solidFill>
                  <a:srgbClr val="222222"/>
                </a:solidFill>
              </a:rPr>
              <a:t>Правила які хтось добряче продумав можуть як допомагати уникати помилок, так і заважати вирішувати задачі про які не думав взагалі ніхто.</a:t>
            </a:r>
          </a:p>
        </p:txBody>
      </p:sp>
    </p:spTree>
    <p:extLst>
      <p:ext uri="{BB962C8B-B14F-4D97-AF65-F5344CB8AC3E}">
        <p14:creationId xmlns:p14="http://schemas.microsoft.com/office/powerpoint/2010/main" val="244959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Властивість компілятора доводити коректність відношень виведеніх типів*:</a:t>
            </a:r>
          </a:p>
          <a:p>
            <a:pPr>
              <a:lnSpc>
                <a:spcPct val="150000"/>
              </a:lnSpc>
            </a:pPr>
            <a:endParaRPr lang="uk-UA" sz="200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А) може бути корисна, якщо про неї думати і нею піклуватися;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Б) може не заважати якщо її свідомо уникати;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В) може перетворити життя на пекло якщо її запустити.</a:t>
            </a:r>
          </a:p>
        </p:txBody>
      </p:sp>
      <p:sp>
        <p:nvSpPr>
          <p:cNvPr id="2" name="Rectangle 1"/>
          <p:cNvSpPr/>
          <p:nvPr/>
        </p:nvSpPr>
        <p:spPr>
          <a:xfrm>
            <a:off x="6341118" y="5845007"/>
            <a:ext cx="533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>
                <a:solidFill>
                  <a:srgbClr val="222222"/>
                </a:solidFill>
              </a:rPr>
              <a:t>*</a:t>
            </a:r>
            <a:r>
              <a:rPr lang="uk-UA">
                <a:solidFill>
                  <a:srgbClr val="222222"/>
                </a:solidFill>
              </a:rPr>
              <a:t> – </a:t>
            </a:r>
            <a:r>
              <a:rPr lang="uk-UA" smtClean="0">
                <a:solidFill>
                  <a:srgbClr val="222222"/>
                </a:solidFill>
              </a:rPr>
              <a:t>це не тестове питання всі три відповіді коректні.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7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19" y="508749"/>
            <a:ext cx="1051841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Посилання</a:t>
            </a:r>
          </a:p>
        </p:txBody>
      </p:sp>
      <p:sp>
        <p:nvSpPr>
          <p:cNvPr id="3" name="Rectangle 2"/>
          <p:cNvSpPr/>
          <p:nvPr/>
        </p:nvSpPr>
        <p:spPr>
          <a:xfrm>
            <a:off x="961291" y="1375064"/>
            <a:ext cx="982393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2"/>
              </a:rPr>
              <a:t>Try logic programming. A gentle introduction to Prolog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3" action="ppaction://hlinkfile"/>
              </a:rPr>
              <a:t>There is a Mathematician in Your Compiler</a:t>
            </a:r>
            <a:endParaRPr lang="en-US" smtClean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mtClean="0">
                <a:hlinkClick r:id="rId4"/>
              </a:rPr>
              <a:t>Will Computers Redefine the Roots of Maths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1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1798287"/>
            <a:ext cx="106239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Факт</a:t>
            </a:r>
            <a:r>
              <a:rPr lang="" sz="2000" b="1" smtClean="0">
                <a:solidFill>
                  <a:srgbClr val="C00000"/>
                </a:solidFill>
              </a:rPr>
              <a:t> </a:t>
            </a:r>
            <a:r>
              <a:rPr lang="en-US" sz="2000" b="1" smtClean="0"/>
              <a:t>–</a:t>
            </a:r>
            <a:r>
              <a:rPr lang="" sz="2000" b="1" smtClean="0"/>
              <a:t> </a:t>
            </a:r>
            <a:r>
              <a:rPr lang="uk-UA" sz="2000" smtClean="0"/>
              <a:t>Аліса симпатизує Бобові: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bob).</a:t>
            </a:r>
          </a:p>
          <a:p>
            <a:pPr>
              <a:lnSpc>
                <a:spcPct val="150000"/>
              </a:lnSpc>
            </a:pPr>
            <a:endParaRPr lang="uk-UA" sz="2000" smtClean="0"/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C00000"/>
                </a:solidFill>
              </a:rPr>
              <a:t>Правило</a:t>
            </a:r>
            <a:r>
              <a:rPr lang="uk-UA" sz="2000" smtClean="0"/>
              <a:t> – Аліса симпатизує всім хто добрий, розумний, і пише на С++: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likes(alice,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 :-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, cpp).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621" y="508749"/>
            <a:ext cx="1062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Відносини між </a:t>
            </a:r>
            <a:r>
              <a:rPr lang="uk-UA" sz="2000" b="1" smtClean="0">
                <a:solidFill>
                  <a:srgbClr val="C00000"/>
                </a:solidFill>
              </a:rPr>
              <a:t>термами</a:t>
            </a:r>
            <a:r>
              <a:rPr lang="uk-UA" sz="2000" smtClean="0">
                <a:solidFill>
                  <a:srgbClr val="222222"/>
                </a:solidFill>
              </a:rPr>
              <a:t> встановлюються </a:t>
            </a:r>
            <a:r>
              <a:rPr lang="uk-UA" sz="2000" b="1" smtClean="0">
                <a:solidFill>
                  <a:srgbClr val="C00000"/>
                </a:solidFill>
              </a:rPr>
              <a:t>фактами</a:t>
            </a:r>
            <a:r>
              <a:rPr lang="uk-UA" sz="2000" smtClean="0">
                <a:solidFill>
                  <a:srgbClr val="C0000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і </a:t>
            </a:r>
            <a:r>
              <a:rPr lang="uk-UA" sz="2000" b="1" smtClean="0">
                <a:solidFill>
                  <a:srgbClr val="C00000"/>
                </a:solidFill>
              </a:rPr>
              <a:t>правилами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409728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620" y="3017486"/>
            <a:ext cx="10623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Спитати у Пролога чи факт </a:t>
            </a:r>
            <a:r>
              <a:rPr lang="uk-UA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істинний, можна так: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?-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likes(alice, bob).</a:t>
            </a:r>
            <a:endParaRPr lang="uk-UA" sz="2000" smtClean="0"/>
          </a:p>
        </p:txBody>
      </p:sp>
      <p:sp>
        <p:nvSpPr>
          <p:cNvPr id="5" name="Rectangle 4"/>
          <p:cNvSpPr/>
          <p:nvPr/>
        </p:nvSpPr>
        <p:spPr>
          <a:xfrm>
            <a:off x="571620" y="508749"/>
            <a:ext cx="8490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Пролог використовує дедукцію щоб встановити істиннисть фактів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виходячи з фактів і правил які ми йому показуємо 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solidFill>
                  <a:srgbClr val="222222"/>
                </a:solidFill>
              </a:rPr>
              <a:t>(</a:t>
            </a:r>
            <a:r>
              <a:rPr lang="uk-UA" sz="2000" smtClean="0">
                <a:solidFill>
                  <a:srgbClr val="222222"/>
                </a:solidFill>
              </a:rPr>
              <a:t>або терми для </a:t>
            </a:r>
            <a:r>
              <a:rPr lang="uk-UA" sz="2000" b="1" smtClean="0">
                <a:solidFill>
                  <a:srgbClr val="C00000"/>
                </a:solidFill>
              </a:rPr>
              <a:t>змінних</a:t>
            </a:r>
            <a:r>
              <a:rPr lang="en-US" sz="2000" smtClean="0">
                <a:solidFill>
                  <a:srgbClr val="222222"/>
                </a:solidFill>
              </a:rPr>
              <a:t>,</a:t>
            </a:r>
            <a:r>
              <a:rPr lang="uk-UA" sz="2000" smtClean="0">
                <a:solidFill>
                  <a:srgbClr val="222222"/>
                </a:solidFill>
              </a:rPr>
              <a:t> таких як </a:t>
            </a:r>
            <a:r>
              <a:rPr lang="en-US" sz="2000" b="1" smtClean="0">
                <a:solidFill>
                  <a:schemeClr val="accent6">
                    <a:lumMod val="50000"/>
                  </a:schemeClr>
                </a:solidFill>
              </a:rPr>
              <a:t>Person</a:t>
            </a:r>
            <a:r>
              <a:rPr lang="en-US" sz="2000" smtClean="0">
                <a:solidFill>
                  <a:srgbClr val="222222"/>
                </a:solidFill>
              </a:rPr>
              <a:t>, </a:t>
            </a:r>
            <a:r>
              <a:rPr lang="uk-UA" sz="2000" smtClean="0">
                <a:solidFill>
                  <a:srgbClr val="222222"/>
                </a:solidFill>
              </a:rPr>
              <a:t>але ми до цього ще повернемось).</a:t>
            </a:r>
            <a:endParaRPr lang="en-US" sz="2000" b="1" smtClean="0"/>
          </a:p>
        </p:txBody>
      </p:sp>
    </p:spTree>
    <p:extLst>
      <p:ext uri="{BB962C8B-B14F-4D97-AF65-F5344CB8AC3E}">
        <p14:creationId xmlns:p14="http://schemas.microsoft.com/office/powerpoint/2010/main" val="18212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Отже нехай в нас є такий набір фактів і правил: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kind(george).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intelligent(bob).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intelligent(steven).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writes(bob, assembly).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writes(george, cpp).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writes(steven, prolog).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likes(alice, Person) :-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kind(Person),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intelligent(Person),</a:t>
            </a:r>
          </a:p>
          <a:p>
            <a:pPr lvl="1"/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writes(Person, cpp).</a:t>
            </a: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likes(alice, bob).</a:t>
            </a:r>
            <a:endParaRPr lang="uk-UA" sz="2000" b="1" smtClean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3024" y="5854824"/>
            <a:ext cx="728218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</a:rPr>
              <a:t>Або в перекладі: Питання! Чи справді Аліса симпатизує Бобові?</a:t>
            </a:r>
          </a:p>
        </p:txBody>
      </p:sp>
    </p:spTree>
    <p:extLst>
      <p:ext uri="{BB962C8B-B14F-4D97-AF65-F5344CB8AC3E}">
        <p14:creationId xmlns:p14="http://schemas.microsoft.com/office/powerpoint/2010/main" val="423446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473688"/>
            <a:ext cx="7258050" cy="5019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7330" y="5987534"/>
            <a:ext cx="2923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https://swish.swi-prolog.org/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4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849031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наприклад перекладемо це українською і трохи змінимо синтаксис: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добрий.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розумний.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Вова пише на Асемблері.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Жора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Степан пише на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Пролозі.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Аліса симпатизує тому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хто добрий,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розумний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хто пише на С++.</a:t>
            </a:r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uk-UA" sz="2000" b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 симпатизує Аліса Вові?</a:t>
            </a:r>
          </a:p>
        </p:txBody>
      </p:sp>
    </p:spTree>
    <p:extLst>
      <p:ext uri="{BB962C8B-B14F-4D97-AF65-F5344CB8AC3E}">
        <p14:creationId xmlns:p14="http://schemas.microsoft.com/office/powerpoint/2010/main" val="13400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620" y="508749"/>
            <a:ext cx="1079976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Тепер перкладемо те саме мовою С++</a:t>
            </a: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Класи</a:t>
            </a:r>
            <a:r>
              <a:rPr lang="uk-UA" sz="2000" smtClean="0">
                <a:solidFill>
                  <a:srgbClr val="222222"/>
                </a:solidFill>
              </a:rPr>
              <a:t> будуть нашими </a:t>
            </a:r>
            <a:r>
              <a:rPr lang="uk-UA" sz="2000" b="1" smtClean="0">
                <a:solidFill>
                  <a:srgbClr val="C00000"/>
                </a:solidFill>
              </a:rPr>
              <a:t>атомами</a:t>
            </a:r>
            <a:r>
              <a:rPr lang="uk-UA" sz="2000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Alice{};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b="1" smtClean="0">
                <a:solidFill>
                  <a:srgbClr val="7030A0"/>
                </a:solidFill>
              </a:rPr>
              <a:t>Перегружені функції </a:t>
            </a:r>
            <a:r>
              <a:rPr lang="uk-UA" sz="2000" smtClean="0">
                <a:solidFill>
                  <a:srgbClr val="222222"/>
                </a:solidFill>
              </a:rPr>
              <a:t>будуть нам за </a:t>
            </a:r>
            <a:r>
              <a:rPr lang="uk-UA" sz="2000" b="1" smtClean="0">
                <a:solidFill>
                  <a:srgbClr val="C00000"/>
                </a:solidFill>
              </a:rPr>
              <a:t>факти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writes(Bob, Assembly);</a:t>
            </a: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uk-UA" sz="200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uk-UA" sz="2000" smtClean="0">
                <a:solidFill>
                  <a:srgbClr val="222222"/>
                </a:solidFill>
              </a:rPr>
              <a:t>А </a:t>
            </a:r>
            <a:r>
              <a:rPr lang="uk-UA" sz="2000" b="1" smtClean="0">
                <a:solidFill>
                  <a:srgbClr val="7030A0"/>
                </a:solidFill>
              </a:rPr>
              <a:t>темплейтні функції</a:t>
            </a:r>
            <a:r>
              <a:rPr lang="uk-UA" sz="2000" smtClean="0">
                <a:solidFill>
                  <a:srgbClr val="7030A0"/>
                </a:solidFill>
              </a:rPr>
              <a:t> </a:t>
            </a:r>
            <a:r>
              <a:rPr lang="uk-UA" sz="2000" smtClean="0">
                <a:solidFill>
                  <a:srgbClr val="222222"/>
                </a:solidFill>
              </a:rPr>
              <a:t>будуть замість </a:t>
            </a:r>
            <a:r>
              <a:rPr lang="uk-UA" sz="2000" b="1" smtClean="0">
                <a:solidFill>
                  <a:srgbClr val="C00000"/>
                </a:solidFill>
              </a:rPr>
              <a:t>правил</a:t>
            </a:r>
            <a:r>
              <a:rPr lang="uk-UA" sz="2000" b="1" smtClean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 &lt;typename Person&gt; void likes(Alice, Person person)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kind(person);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intelligent(person);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writes(person, Cpp());</a:t>
            </a:r>
          </a:p>
          <a:p>
            <a:r>
              <a:rPr lang="uk-UA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sz="20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3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1971</Words>
  <Application>Microsoft Office PowerPoint</Application>
  <PresentationFormat>Widescreen</PresentationFormat>
  <Paragraphs>330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Office Theme</vt:lpstr>
      <vt:lpstr>Невидимий Prolog  у кожному компіляторі С++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Невидимий Prolog  у кожному компіляторі С++</dc:title>
  <dc:creator>Oleksandr Kaleniuk</dc:creator>
  <cp:lastModifiedBy>Oleksandr Kaleniuk</cp:lastModifiedBy>
  <cp:revision>68</cp:revision>
  <dcterms:created xsi:type="dcterms:W3CDTF">2020-05-01T06:01:52Z</dcterms:created>
  <dcterms:modified xsi:type="dcterms:W3CDTF">2020-05-12T14:30:13Z</dcterms:modified>
</cp:coreProperties>
</file>